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mack Matthews" initials="CM" lastIdx="1" clrIdx="0">
    <p:extLst>
      <p:ext uri="{19B8F6BF-5375-455C-9EA6-DF929625EA0E}">
        <p15:presenceInfo xmlns:p15="http://schemas.microsoft.com/office/powerpoint/2012/main" userId="S-1-5-21-1283590049-790212219-2394658278-97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83124" autoAdjust="0"/>
  </p:normalViewPr>
  <p:slideViewPr>
    <p:cSldViewPr snapToGrid="0">
      <p:cViewPr varScale="1">
        <p:scale>
          <a:sx n="62" d="100"/>
          <a:sy n="62"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26T10:21:23.52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FACF6-068D-493A-A5A2-1C165E869C34}" type="datetimeFigureOut">
              <a:rPr lang="en-US" smtClean="0"/>
              <a:t>7/26/2016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805C7-5415-4C3F-B35F-C3EB154D4DC6}" type="slidenum">
              <a:rPr lang="en-US" smtClean="0"/>
              <a:t>‹#›</a:t>
            </a:fld>
            <a:endParaRPr lang="en-US"/>
          </a:p>
        </p:txBody>
      </p:sp>
    </p:spTree>
    <p:extLst>
      <p:ext uri="{BB962C8B-B14F-4D97-AF65-F5344CB8AC3E}">
        <p14:creationId xmlns:p14="http://schemas.microsoft.com/office/powerpoint/2010/main" val="255740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Analyze historical data and sources beyond written passages or narratives in order to clarify, illustrate or elaborate on data presented in historical passages or narratives. This data includes, but is not limited to, visual, mathematical, and quantitative data presented in a variety of historical maps, graphic organizers, photographs, political cartoons, paintings, music and architecture. </a:t>
            </a:r>
            <a:endParaRPr lang="en-US" dirty="0"/>
          </a:p>
        </p:txBody>
      </p:sp>
      <p:sp>
        <p:nvSpPr>
          <p:cNvPr id="4" name="Slide Number Placeholder 3"/>
          <p:cNvSpPr>
            <a:spLocks noGrp="1"/>
          </p:cNvSpPr>
          <p:nvPr>
            <p:ph type="sldNum" sz="quarter" idx="10"/>
          </p:nvPr>
        </p:nvSpPr>
        <p:spPr/>
        <p:txBody>
          <a:bodyPr/>
          <a:lstStyle/>
          <a:p>
            <a:fld id="{191805C7-5415-4C3F-B35F-C3EB154D4DC6}" type="slidenum">
              <a:rPr lang="en-US" smtClean="0"/>
              <a:t>9</a:t>
            </a:fld>
            <a:endParaRPr lang="en-US"/>
          </a:p>
        </p:txBody>
      </p:sp>
    </p:spTree>
    <p:extLst>
      <p:ext uri="{BB962C8B-B14F-4D97-AF65-F5344CB8AC3E}">
        <p14:creationId xmlns:p14="http://schemas.microsoft.com/office/powerpoint/2010/main" val="3738841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07CDC13-7347-4C2B-8DBC-115AB335990C}"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00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476E1-1461-4E19-BB1D-9D066BF77A4B}"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19400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27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4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339795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31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94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46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59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371652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476E1-1461-4E19-BB1D-9D066BF77A4B}"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CDC13-7347-4C2B-8DBC-115AB335990C}"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03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E476E1-1461-4E19-BB1D-9D066BF77A4B}"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23221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E476E1-1461-4E19-BB1D-9D066BF77A4B}" type="datetimeFigureOut">
              <a:rPr lang="en-US" smtClean="0"/>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CDC13-7347-4C2B-8DBC-115AB335990C}"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03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E476E1-1461-4E19-BB1D-9D066BF77A4B}" type="datetimeFigureOut">
              <a:rPr lang="en-US" smtClean="0"/>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CDC13-7347-4C2B-8DBC-115AB335990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4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476E1-1461-4E19-BB1D-9D066BF77A4B}" type="datetimeFigureOut">
              <a:rPr lang="en-US" smtClean="0"/>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41555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476E1-1461-4E19-BB1D-9D066BF77A4B}"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CDC13-7347-4C2B-8DBC-115AB335990C}"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27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476E1-1461-4E19-BB1D-9D066BF77A4B}"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CDC13-7347-4C2B-8DBC-115AB335990C}" type="slidenum">
              <a:rPr lang="en-US" smtClean="0"/>
              <a:t>‹#›</a:t>
            </a:fld>
            <a:endParaRPr lang="en-US"/>
          </a:p>
        </p:txBody>
      </p:sp>
    </p:spTree>
    <p:extLst>
      <p:ext uri="{BB962C8B-B14F-4D97-AF65-F5344CB8AC3E}">
        <p14:creationId xmlns:p14="http://schemas.microsoft.com/office/powerpoint/2010/main" val="19620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E476E1-1461-4E19-BB1D-9D066BF77A4B}" type="datetimeFigureOut">
              <a:rPr lang="en-US" smtClean="0"/>
              <a:t>7/13/2016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7CDC13-7347-4C2B-8DBC-115AB335990C}" type="slidenum">
              <a:rPr lang="en-US" smtClean="0"/>
              <a:t>‹#›</a:t>
            </a:fld>
            <a:endParaRPr lang="en-US"/>
          </a:p>
        </p:txBody>
      </p:sp>
    </p:spTree>
    <p:extLst>
      <p:ext uri="{BB962C8B-B14F-4D97-AF65-F5344CB8AC3E}">
        <p14:creationId xmlns:p14="http://schemas.microsoft.com/office/powerpoint/2010/main" val="52386811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cqXHO7bTPn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rezi.com/xtszgd5ijzwd/present/?auth_key=3vwivdv&amp;follow=wvsqvp9x_brj"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Historical Understanding</a:t>
            </a:r>
            <a:endParaRPr lang="en-US" dirty="0"/>
          </a:p>
        </p:txBody>
      </p:sp>
      <p:sp>
        <p:nvSpPr>
          <p:cNvPr id="3" name="Subtitle 2"/>
          <p:cNvSpPr>
            <a:spLocks noGrp="1"/>
          </p:cNvSpPr>
          <p:nvPr>
            <p:ph type="subTitle" idx="1"/>
          </p:nvPr>
        </p:nvSpPr>
        <p:spPr/>
        <p:txBody>
          <a:bodyPr/>
          <a:lstStyle/>
          <a:p>
            <a:r>
              <a:rPr lang="en-US" dirty="0" smtClean="0"/>
              <a:t>Mr. Matthews</a:t>
            </a:r>
            <a:endParaRPr lang="en-US" dirty="0"/>
          </a:p>
        </p:txBody>
      </p:sp>
    </p:spTree>
    <p:extLst>
      <p:ext uri="{BB962C8B-B14F-4D97-AF65-F5344CB8AC3E}">
        <p14:creationId xmlns:p14="http://schemas.microsoft.com/office/powerpoint/2010/main" val="363214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Analysis</a:t>
            </a:r>
            <a:endParaRPr lang="en-US" dirty="0"/>
          </a:p>
        </p:txBody>
      </p:sp>
      <p:sp>
        <p:nvSpPr>
          <p:cNvPr id="7" name="Content Placeholder 6"/>
          <p:cNvSpPr>
            <a:spLocks noGrp="1"/>
          </p:cNvSpPr>
          <p:nvPr>
            <p:ph idx="1"/>
          </p:nvPr>
        </p:nvSpPr>
        <p:spPr/>
        <p:txBody>
          <a:bodyPr>
            <a:normAutofit fontScale="92500"/>
          </a:bodyPr>
          <a:lstStyle/>
          <a:p>
            <a:r>
              <a:rPr lang="en-US" dirty="0"/>
              <a:t>Historical analysis involves a rich variety of historical documents and artifacts that present alternative voices, accounts, and interpretations or perspectives on the </a:t>
            </a:r>
            <a:r>
              <a:rPr lang="en-US" dirty="0" smtClean="0"/>
              <a:t>past.</a:t>
            </a:r>
          </a:p>
          <a:p>
            <a:r>
              <a:rPr lang="en-US" dirty="0"/>
              <a:t>Identify issues and problems in the past and analyze the interests, values, perspectives, and points of view of those involved in the situation. </a:t>
            </a:r>
            <a:endParaRPr lang="en-US" dirty="0" smtClean="0"/>
          </a:p>
          <a:p>
            <a:r>
              <a:rPr lang="en-US" dirty="0" smtClean="0"/>
              <a:t>Judge </a:t>
            </a:r>
            <a:r>
              <a:rPr lang="en-US" dirty="0"/>
              <a:t>the past in consideration of the historical context in which the events unfolded and not solely in terms of personal and/or contemporary norms and values</a:t>
            </a:r>
            <a:r>
              <a:rPr lang="en-US" dirty="0" smtClean="0"/>
              <a:t>.</a:t>
            </a:r>
          </a:p>
          <a:p>
            <a:r>
              <a:rPr lang="en-US" dirty="0"/>
              <a:t>Analyze past events in terms of cause and effect relationships. </a:t>
            </a:r>
          </a:p>
        </p:txBody>
      </p:sp>
    </p:spTree>
    <p:extLst>
      <p:ext uri="{BB962C8B-B14F-4D97-AF65-F5344CB8AC3E}">
        <p14:creationId xmlns:p14="http://schemas.microsoft.com/office/powerpoint/2010/main" val="361148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Interpretation</a:t>
            </a:r>
            <a:endParaRPr lang="en-US" dirty="0"/>
          </a:p>
        </p:txBody>
      </p:sp>
      <p:sp>
        <p:nvSpPr>
          <p:cNvPr id="3" name="Content Placeholder 2"/>
          <p:cNvSpPr>
            <a:spLocks noGrp="1"/>
          </p:cNvSpPr>
          <p:nvPr>
            <p:ph idx="1"/>
          </p:nvPr>
        </p:nvSpPr>
        <p:spPr/>
        <p:txBody>
          <a:bodyPr>
            <a:normAutofit lnSpcReduction="10000"/>
          </a:bodyPr>
          <a:lstStyle/>
          <a:p>
            <a:r>
              <a:rPr lang="en-US" dirty="0"/>
              <a:t>The study of history is subject to an individual’s interpretation of past events, issues, and problems, and there is usually no one right answer, one essential fact, or one authoritative interpretation that can be used to explain the past</a:t>
            </a:r>
            <a:r>
              <a:rPr lang="en-US" dirty="0" smtClean="0"/>
              <a:t>.</a:t>
            </a:r>
          </a:p>
          <a:p>
            <a:r>
              <a:rPr lang="en-US" dirty="0"/>
              <a:t>Historians may differ on the facts they incorporate in the development of their narratives and disagree on how those facts are to be interpreted. Thus, written history is a “dialogue” among historians, not only about what happened but about the historical interpretation of why and how events unfolded.</a:t>
            </a:r>
          </a:p>
        </p:txBody>
      </p:sp>
    </p:spTree>
    <p:extLst>
      <p:ext uri="{BB962C8B-B14F-4D97-AF65-F5344CB8AC3E}">
        <p14:creationId xmlns:p14="http://schemas.microsoft.com/office/powerpoint/2010/main" val="61990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Interpretation</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a:t>
            </a:r>
          </a:p>
          <a:p>
            <a:pPr lvl="1"/>
            <a:r>
              <a:rPr lang="en-US" dirty="0"/>
              <a:t>Consider multiple causes of past events by demonstrating the importance of the individual in history; the influence of ideas, human interests, and beliefs; and the role of chance, the accidental and the irrational</a:t>
            </a:r>
            <a:r>
              <a:rPr lang="en-US" dirty="0" smtClean="0"/>
              <a:t>.</a:t>
            </a:r>
          </a:p>
          <a:p>
            <a:pPr lvl="1"/>
            <a:r>
              <a:rPr lang="en-US" dirty="0"/>
              <a:t>Use specific criteria to critique competing historical interpretations of past events in order to differentiate between expressions of opinion and informed hypotheses grounded in historical evidence</a:t>
            </a:r>
            <a:r>
              <a:rPr lang="en-US" dirty="0" smtClean="0"/>
              <a:t>.</a:t>
            </a:r>
          </a:p>
          <a:p>
            <a:pPr lvl="1"/>
            <a:r>
              <a:rPr lang="en-US" dirty="0"/>
              <a:t>Use specific criteria to judge the relevance of the past to contemporary events and their own lives through a variety of classroom settings such as debates, simulations, and seminars.</a:t>
            </a:r>
          </a:p>
        </p:txBody>
      </p:sp>
    </p:spTree>
    <p:extLst>
      <p:ext uri="{BB962C8B-B14F-4D97-AF65-F5344CB8AC3E}">
        <p14:creationId xmlns:p14="http://schemas.microsoft.com/office/powerpoint/2010/main" val="405984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Research</a:t>
            </a:r>
            <a:endParaRPr lang="en-US" dirty="0"/>
          </a:p>
        </p:txBody>
      </p:sp>
      <p:sp>
        <p:nvSpPr>
          <p:cNvPr id="3" name="Content Placeholder 2"/>
          <p:cNvSpPr>
            <a:spLocks noGrp="1"/>
          </p:cNvSpPr>
          <p:nvPr>
            <p:ph idx="1"/>
          </p:nvPr>
        </p:nvSpPr>
        <p:spPr/>
        <p:txBody>
          <a:bodyPr>
            <a:normAutofit lnSpcReduction="10000"/>
          </a:bodyPr>
          <a:lstStyle/>
          <a:p>
            <a:r>
              <a:rPr lang="en-US" u="sng" dirty="0"/>
              <a:t>Historical </a:t>
            </a:r>
            <a:r>
              <a:rPr lang="en-US" u="sng" dirty="0" smtClean="0"/>
              <a:t>Inquiry:</a:t>
            </a:r>
          </a:p>
          <a:p>
            <a:pPr lvl="1"/>
            <a:r>
              <a:rPr lang="en-US" dirty="0" smtClean="0"/>
              <a:t>The </a:t>
            </a:r>
            <a:r>
              <a:rPr lang="en-US" dirty="0"/>
              <a:t>research or investigation of change over time, often begins with a historical question. </a:t>
            </a:r>
            <a:endParaRPr lang="en-US" dirty="0" smtClean="0"/>
          </a:p>
          <a:p>
            <a:pPr lvl="1"/>
            <a:r>
              <a:rPr lang="en-US" dirty="0" smtClean="0"/>
              <a:t>Process </a:t>
            </a:r>
            <a:r>
              <a:rPr lang="en-US" dirty="0"/>
              <a:t>of studying history that includes questioning, forming hypotheses, analyzing evidence, and creating arguments in order to test hypotheses of past </a:t>
            </a:r>
            <a:r>
              <a:rPr lang="en-US" dirty="0" smtClean="0"/>
              <a:t>events.</a:t>
            </a:r>
          </a:p>
          <a:p>
            <a:pPr lvl="1"/>
            <a:r>
              <a:rPr lang="en-US" dirty="0" smtClean="0"/>
              <a:t>Allows </a:t>
            </a:r>
            <a:r>
              <a:rPr lang="en-US" dirty="0"/>
              <a:t>one to analyze preexisting interpretations, to raise new questions about an historical event, to investigate the perspectives of those whose voices do not appear in the textbook accounts, or to investigate an issue that the textbook largely or in part </a:t>
            </a:r>
            <a:r>
              <a:rPr lang="en-US" dirty="0" smtClean="0"/>
              <a:t>bypassed. </a:t>
            </a:r>
          </a:p>
          <a:p>
            <a:endParaRPr lang="en-US" dirty="0"/>
          </a:p>
        </p:txBody>
      </p:sp>
    </p:spTree>
    <p:extLst>
      <p:ext uri="{BB962C8B-B14F-4D97-AF65-F5344CB8AC3E}">
        <p14:creationId xmlns:p14="http://schemas.microsoft.com/office/powerpoint/2010/main" val="398836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Research</a:t>
            </a:r>
            <a:endParaRPr lang="en-US" dirty="0"/>
          </a:p>
        </p:txBody>
      </p:sp>
      <p:sp>
        <p:nvSpPr>
          <p:cNvPr id="3" name="Content Placeholder 2"/>
          <p:cNvSpPr>
            <a:spLocks noGrp="1"/>
          </p:cNvSpPr>
          <p:nvPr>
            <p:ph idx="1"/>
          </p:nvPr>
        </p:nvSpPr>
        <p:spPr/>
        <p:txBody>
          <a:bodyPr/>
          <a:lstStyle/>
          <a:p>
            <a:r>
              <a:rPr lang="en-US" dirty="0" smtClean="0"/>
              <a:t>Primary vs. Secondary Resources:</a:t>
            </a:r>
          </a:p>
          <a:p>
            <a:pPr lvl="1"/>
            <a:r>
              <a:rPr lang="en-US" dirty="0">
                <a:hlinkClick r:id="rId2"/>
              </a:rPr>
              <a:t>https://</a:t>
            </a:r>
            <a:r>
              <a:rPr lang="en-US" dirty="0" smtClean="0">
                <a:hlinkClick r:id="rId2"/>
              </a:rPr>
              <a:t>youtu.be/cqXHO7bTPnw</a:t>
            </a:r>
            <a:r>
              <a:rPr lang="en-US" dirty="0" smtClean="0"/>
              <a:t> </a:t>
            </a:r>
            <a:endParaRPr lang="en-US" dirty="0"/>
          </a:p>
        </p:txBody>
      </p:sp>
    </p:spTree>
    <p:extLst>
      <p:ext uri="{BB962C8B-B14F-4D97-AF65-F5344CB8AC3E}">
        <p14:creationId xmlns:p14="http://schemas.microsoft.com/office/powerpoint/2010/main" val="239305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must we learn history?</a:t>
            </a:r>
            <a:endParaRPr lang="en-US" dirty="0"/>
          </a:p>
        </p:txBody>
      </p:sp>
      <p:pic>
        <p:nvPicPr>
          <p:cNvPr id="4" name="Content Placeholder 3"/>
          <p:cNvPicPr>
            <a:picLocks noGrp="1" noChangeAspect="1"/>
          </p:cNvPicPr>
          <p:nvPr>
            <p:ph idx="1"/>
          </p:nvPr>
        </p:nvPicPr>
        <p:blipFill>
          <a:blip r:embed="rId2"/>
          <a:stretch>
            <a:fillRect/>
          </a:stretch>
        </p:blipFill>
        <p:spPr>
          <a:xfrm>
            <a:off x="8024069" y="2463338"/>
            <a:ext cx="2872529" cy="1956055"/>
          </a:xfrm>
          <a:prstGeom prst="rect">
            <a:avLst/>
          </a:prstGeom>
        </p:spPr>
      </p:pic>
      <p:pic>
        <p:nvPicPr>
          <p:cNvPr id="8" name="Picture 7"/>
          <p:cNvPicPr>
            <a:picLocks noChangeAspect="1"/>
          </p:cNvPicPr>
          <p:nvPr/>
        </p:nvPicPr>
        <p:blipFill>
          <a:blip r:embed="rId3"/>
          <a:stretch>
            <a:fillRect/>
          </a:stretch>
        </p:blipFill>
        <p:spPr>
          <a:xfrm>
            <a:off x="8163291" y="4481247"/>
            <a:ext cx="2733307" cy="1823381"/>
          </a:xfrm>
          <a:prstGeom prst="rect">
            <a:avLst/>
          </a:prstGeom>
        </p:spPr>
      </p:pic>
      <p:pic>
        <p:nvPicPr>
          <p:cNvPr id="9" name="Picture 8"/>
          <p:cNvPicPr>
            <a:picLocks noChangeAspect="1"/>
          </p:cNvPicPr>
          <p:nvPr/>
        </p:nvPicPr>
        <p:blipFill>
          <a:blip r:embed="rId4"/>
          <a:stretch>
            <a:fillRect/>
          </a:stretch>
        </p:blipFill>
        <p:spPr>
          <a:xfrm>
            <a:off x="4883438" y="2480941"/>
            <a:ext cx="2425119" cy="1920848"/>
          </a:xfrm>
          <a:prstGeom prst="rect">
            <a:avLst/>
          </a:prstGeom>
        </p:spPr>
      </p:pic>
      <p:pic>
        <p:nvPicPr>
          <p:cNvPr id="10" name="Picture 9"/>
          <p:cNvPicPr>
            <a:picLocks noChangeAspect="1"/>
          </p:cNvPicPr>
          <p:nvPr/>
        </p:nvPicPr>
        <p:blipFill>
          <a:blip r:embed="rId5"/>
          <a:stretch>
            <a:fillRect/>
          </a:stretch>
        </p:blipFill>
        <p:spPr>
          <a:xfrm>
            <a:off x="4749250" y="4523247"/>
            <a:ext cx="2693497" cy="1781381"/>
          </a:xfrm>
          <a:prstGeom prst="rect">
            <a:avLst/>
          </a:prstGeom>
        </p:spPr>
      </p:pic>
      <p:pic>
        <p:nvPicPr>
          <p:cNvPr id="11" name="Picture 10"/>
          <p:cNvPicPr>
            <a:picLocks noChangeAspect="1"/>
          </p:cNvPicPr>
          <p:nvPr/>
        </p:nvPicPr>
        <p:blipFill>
          <a:blip r:embed="rId6"/>
          <a:stretch>
            <a:fillRect/>
          </a:stretch>
        </p:blipFill>
        <p:spPr>
          <a:xfrm>
            <a:off x="1332565" y="4490218"/>
            <a:ext cx="2463250" cy="1847438"/>
          </a:xfrm>
          <a:prstGeom prst="rect">
            <a:avLst/>
          </a:prstGeom>
        </p:spPr>
      </p:pic>
      <p:pic>
        <p:nvPicPr>
          <p:cNvPr id="13" name="Picture 12"/>
          <p:cNvPicPr>
            <a:picLocks noChangeAspect="1"/>
          </p:cNvPicPr>
          <p:nvPr/>
        </p:nvPicPr>
        <p:blipFill>
          <a:blip r:embed="rId7"/>
          <a:stretch>
            <a:fillRect/>
          </a:stretch>
        </p:blipFill>
        <p:spPr>
          <a:xfrm>
            <a:off x="1332565" y="2435076"/>
            <a:ext cx="2466170" cy="2055142"/>
          </a:xfrm>
          <a:prstGeom prst="rect">
            <a:avLst/>
          </a:prstGeom>
        </p:spPr>
      </p:pic>
    </p:spTree>
    <p:extLst>
      <p:ext uri="{BB962C8B-B14F-4D97-AF65-F5344CB8AC3E}">
        <p14:creationId xmlns:p14="http://schemas.microsoft.com/office/powerpoint/2010/main" val="41302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must we learn history?</a:t>
            </a:r>
            <a:endParaRPr lang="en-US" dirty="0"/>
          </a:p>
        </p:txBody>
      </p:sp>
      <p:pic>
        <p:nvPicPr>
          <p:cNvPr id="4" name="Content Placeholder 3"/>
          <p:cNvPicPr>
            <a:picLocks noGrp="1" noChangeAspect="1"/>
          </p:cNvPicPr>
          <p:nvPr>
            <p:ph idx="1"/>
          </p:nvPr>
        </p:nvPicPr>
        <p:blipFill>
          <a:blip r:embed="rId2"/>
          <a:stretch>
            <a:fillRect/>
          </a:stretch>
        </p:blipFill>
        <p:spPr>
          <a:xfrm>
            <a:off x="4870598" y="2469366"/>
            <a:ext cx="2450804" cy="1950889"/>
          </a:xfrm>
          <a:prstGeom prst="rect">
            <a:avLst/>
          </a:prstGeom>
        </p:spPr>
      </p:pic>
      <p:pic>
        <p:nvPicPr>
          <p:cNvPr id="6" name="Picture 5"/>
          <p:cNvPicPr>
            <a:picLocks noChangeAspect="1"/>
          </p:cNvPicPr>
          <p:nvPr/>
        </p:nvPicPr>
        <p:blipFill>
          <a:blip r:embed="rId3"/>
          <a:stretch>
            <a:fillRect/>
          </a:stretch>
        </p:blipFill>
        <p:spPr>
          <a:xfrm>
            <a:off x="1417944" y="2469366"/>
            <a:ext cx="2667451" cy="1747034"/>
          </a:xfrm>
          <a:prstGeom prst="rect">
            <a:avLst/>
          </a:prstGeom>
        </p:spPr>
      </p:pic>
      <p:pic>
        <p:nvPicPr>
          <p:cNvPr id="7" name="Picture 6"/>
          <p:cNvPicPr>
            <a:picLocks noChangeAspect="1"/>
          </p:cNvPicPr>
          <p:nvPr/>
        </p:nvPicPr>
        <p:blipFill>
          <a:blip r:embed="rId4"/>
          <a:stretch>
            <a:fillRect/>
          </a:stretch>
        </p:blipFill>
        <p:spPr>
          <a:xfrm>
            <a:off x="8378314" y="2469366"/>
            <a:ext cx="2204037" cy="2072568"/>
          </a:xfrm>
          <a:prstGeom prst="rect">
            <a:avLst/>
          </a:prstGeom>
        </p:spPr>
      </p:pic>
      <p:pic>
        <p:nvPicPr>
          <p:cNvPr id="8" name="Picture 7"/>
          <p:cNvPicPr>
            <a:picLocks noChangeAspect="1"/>
          </p:cNvPicPr>
          <p:nvPr/>
        </p:nvPicPr>
        <p:blipFill>
          <a:blip r:embed="rId5"/>
          <a:stretch>
            <a:fillRect/>
          </a:stretch>
        </p:blipFill>
        <p:spPr>
          <a:xfrm>
            <a:off x="1296501" y="4454347"/>
            <a:ext cx="2910336" cy="1726471"/>
          </a:xfrm>
          <a:prstGeom prst="rect">
            <a:avLst/>
          </a:prstGeom>
        </p:spPr>
      </p:pic>
      <p:pic>
        <p:nvPicPr>
          <p:cNvPr id="9" name="Picture 8"/>
          <p:cNvPicPr>
            <a:picLocks noChangeAspect="1"/>
          </p:cNvPicPr>
          <p:nvPr/>
        </p:nvPicPr>
        <p:blipFill>
          <a:blip r:embed="rId6"/>
          <a:stretch>
            <a:fillRect/>
          </a:stretch>
        </p:blipFill>
        <p:spPr>
          <a:xfrm>
            <a:off x="5185173" y="4470869"/>
            <a:ext cx="1821653" cy="1900342"/>
          </a:xfrm>
          <a:prstGeom prst="rect">
            <a:avLst/>
          </a:prstGeom>
        </p:spPr>
      </p:pic>
      <p:pic>
        <p:nvPicPr>
          <p:cNvPr id="10" name="Picture 9"/>
          <p:cNvPicPr>
            <a:picLocks noChangeAspect="1"/>
          </p:cNvPicPr>
          <p:nvPr/>
        </p:nvPicPr>
        <p:blipFill>
          <a:blip r:embed="rId7"/>
          <a:stretch>
            <a:fillRect/>
          </a:stretch>
        </p:blipFill>
        <p:spPr>
          <a:xfrm>
            <a:off x="7470465" y="4454347"/>
            <a:ext cx="3682639" cy="1933386"/>
          </a:xfrm>
          <a:prstGeom prst="rect">
            <a:avLst/>
          </a:prstGeom>
        </p:spPr>
      </p:pic>
    </p:spTree>
    <p:extLst>
      <p:ext uri="{BB962C8B-B14F-4D97-AF65-F5344CB8AC3E}">
        <p14:creationId xmlns:p14="http://schemas.microsoft.com/office/powerpoint/2010/main" val="403406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must we learn history?</a:t>
            </a:r>
            <a:endParaRPr lang="en-US" dirty="0"/>
          </a:p>
        </p:txBody>
      </p:sp>
      <p:sp>
        <p:nvSpPr>
          <p:cNvPr id="3" name="Content Placeholder 2"/>
          <p:cNvSpPr>
            <a:spLocks noGrp="1"/>
          </p:cNvSpPr>
          <p:nvPr>
            <p:ph idx="1"/>
          </p:nvPr>
        </p:nvSpPr>
        <p:spPr/>
        <p:txBody>
          <a:bodyPr/>
          <a:lstStyle/>
          <a:p>
            <a:r>
              <a:rPr lang="en-US" dirty="0" smtClean="0"/>
              <a:t>Look at the quotes at your table. What do they say about the importance of history? Discuss at your tables. </a:t>
            </a:r>
          </a:p>
          <a:p>
            <a:r>
              <a:rPr lang="en-US" dirty="0" smtClean="0"/>
              <a:t>Take some time to come up with your own quote answering the question: Why must we learn history?</a:t>
            </a:r>
          </a:p>
          <a:p>
            <a:r>
              <a:rPr lang="en-US" dirty="0" smtClean="0"/>
              <a:t>Share at your tables.</a:t>
            </a:r>
          </a:p>
          <a:p>
            <a:pPr marL="0" indent="0">
              <a:buNone/>
            </a:pPr>
            <a:endParaRPr lang="en-US" dirty="0"/>
          </a:p>
        </p:txBody>
      </p:sp>
    </p:spTree>
    <p:extLst>
      <p:ext uri="{BB962C8B-B14F-4D97-AF65-F5344CB8AC3E}">
        <p14:creationId xmlns:p14="http://schemas.microsoft.com/office/powerpoint/2010/main" val="9334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Thinking</a:t>
            </a:r>
            <a:endParaRPr lang="en-US" dirty="0"/>
          </a:p>
        </p:txBody>
      </p:sp>
      <p:sp>
        <p:nvSpPr>
          <p:cNvPr id="3" name="Content Placeholder 2"/>
          <p:cNvSpPr>
            <a:spLocks noGrp="1"/>
          </p:cNvSpPr>
          <p:nvPr>
            <p:ph idx="1"/>
          </p:nvPr>
        </p:nvSpPr>
        <p:spPr/>
        <p:txBody>
          <a:bodyPr/>
          <a:lstStyle/>
          <a:p>
            <a:r>
              <a:rPr lang="en-US" dirty="0"/>
              <a:t>Chronological thinking is the foundation of </a:t>
            </a:r>
            <a:r>
              <a:rPr lang="en-US" b="1" dirty="0"/>
              <a:t>historical </a:t>
            </a:r>
            <a:r>
              <a:rPr lang="en-US" b="1" dirty="0" smtClean="0"/>
              <a:t>reasoning</a:t>
            </a:r>
          </a:p>
          <a:p>
            <a:pPr lvl="1"/>
            <a:r>
              <a:rPr lang="en-US" dirty="0" smtClean="0"/>
              <a:t>The </a:t>
            </a:r>
            <a:r>
              <a:rPr lang="en-US" dirty="0"/>
              <a:t>ability to examine relationships among historical events and to explain </a:t>
            </a:r>
            <a:r>
              <a:rPr lang="en-US" b="1" dirty="0"/>
              <a:t>historical </a:t>
            </a:r>
            <a:r>
              <a:rPr lang="en-US" b="1" dirty="0" smtClean="0"/>
              <a:t>causality</a:t>
            </a:r>
          </a:p>
          <a:p>
            <a:r>
              <a:rPr lang="en-US" dirty="0"/>
              <a:t>Historical eras are fluid and historians may not agree on the ‘start and end dates’ of particular periods or eras in history</a:t>
            </a:r>
          </a:p>
        </p:txBody>
      </p:sp>
    </p:spTree>
    <p:extLst>
      <p:ext uri="{BB962C8B-B14F-4D97-AF65-F5344CB8AC3E}">
        <p14:creationId xmlns:p14="http://schemas.microsoft.com/office/powerpoint/2010/main" val="282612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Thinking</a:t>
            </a:r>
            <a:endParaRPr lang="en-US" dirty="0"/>
          </a:p>
        </p:txBody>
      </p:sp>
      <p:sp>
        <p:nvSpPr>
          <p:cNvPr id="3" name="Content Placeholder 2"/>
          <p:cNvSpPr>
            <a:spLocks noGrp="1"/>
          </p:cNvSpPr>
          <p:nvPr>
            <p:ph idx="1"/>
          </p:nvPr>
        </p:nvSpPr>
        <p:spPr/>
        <p:txBody>
          <a:bodyPr/>
          <a:lstStyle/>
          <a:p>
            <a:r>
              <a:rPr lang="en-US" dirty="0" smtClean="0"/>
              <a:t>Every historical era, period, or event has a temporal structure(beginning, middle, and end).</a:t>
            </a:r>
          </a:p>
          <a:p>
            <a:r>
              <a:rPr lang="en-US" dirty="0" smtClean="0"/>
              <a:t>As history students you will:</a:t>
            </a:r>
          </a:p>
          <a:p>
            <a:pPr lvl="1"/>
            <a:r>
              <a:rPr lang="en-US" dirty="0"/>
              <a:t>Think forward from the beginning of an event, problem, or issue through its development, and anticipate some </a:t>
            </a:r>
            <a:r>
              <a:rPr lang="en-US" dirty="0" smtClean="0"/>
              <a:t>outcome.</a:t>
            </a:r>
          </a:p>
          <a:p>
            <a:pPr lvl="1"/>
            <a:r>
              <a:rPr lang="en-US" dirty="0" smtClean="0"/>
              <a:t>Work </a:t>
            </a:r>
            <a:r>
              <a:rPr lang="en-US" dirty="0"/>
              <a:t>backward from some issue, problem, or event in order to explain its origins or development over time</a:t>
            </a:r>
            <a:r>
              <a:rPr lang="en-US" dirty="0" smtClean="0"/>
              <a:t>.</a:t>
            </a:r>
          </a:p>
          <a:p>
            <a:pPr lvl="1"/>
            <a:r>
              <a:rPr lang="en-US" dirty="0" smtClean="0"/>
              <a:t>Interpret and create timelines.</a:t>
            </a:r>
            <a:endParaRPr lang="en-US" dirty="0"/>
          </a:p>
        </p:txBody>
      </p:sp>
    </p:spTree>
    <p:extLst>
      <p:ext uri="{BB962C8B-B14F-4D97-AF65-F5344CB8AC3E}">
        <p14:creationId xmlns:p14="http://schemas.microsoft.com/office/powerpoint/2010/main" val="2970516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Thinking</a:t>
            </a:r>
            <a:endParaRPr lang="en-US" dirty="0"/>
          </a:p>
        </p:txBody>
      </p:sp>
      <p:sp>
        <p:nvSpPr>
          <p:cNvPr id="3" name="Content Placeholder 2"/>
          <p:cNvSpPr>
            <a:spLocks noGrp="1"/>
          </p:cNvSpPr>
          <p:nvPr>
            <p:ph idx="1"/>
          </p:nvPr>
        </p:nvSpPr>
        <p:spPr/>
        <p:txBody>
          <a:bodyPr/>
          <a:lstStyle/>
          <a:p>
            <a:r>
              <a:rPr lang="en-US" dirty="0" smtClean="0"/>
              <a:t>Creating Timelines:</a:t>
            </a:r>
          </a:p>
          <a:p>
            <a:pPr lvl="1"/>
            <a:r>
              <a:rPr lang="en-US" dirty="0" smtClean="0">
                <a:hlinkClick r:id="rId2"/>
              </a:rPr>
              <a:t>Creating Timelines Prezi</a:t>
            </a:r>
            <a:endParaRPr lang="en-US" dirty="0"/>
          </a:p>
        </p:txBody>
      </p:sp>
    </p:spTree>
    <p:extLst>
      <p:ext uri="{BB962C8B-B14F-4D97-AF65-F5344CB8AC3E}">
        <p14:creationId xmlns:p14="http://schemas.microsoft.com/office/powerpoint/2010/main" val="226317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Comprehension</a:t>
            </a:r>
            <a:endParaRPr lang="en-US" dirty="0"/>
          </a:p>
        </p:txBody>
      </p:sp>
      <p:sp>
        <p:nvSpPr>
          <p:cNvPr id="3" name="Content Placeholder 2"/>
          <p:cNvSpPr>
            <a:spLocks noGrp="1"/>
          </p:cNvSpPr>
          <p:nvPr>
            <p:ph idx="1"/>
          </p:nvPr>
        </p:nvSpPr>
        <p:spPr/>
        <p:txBody>
          <a:bodyPr/>
          <a:lstStyle/>
          <a:p>
            <a:r>
              <a:rPr lang="en-US" dirty="0" smtClean="0"/>
              <a:t>Historical Passages vs. Historical Narratives:</a:t>
            </a:r>
          </a:p>
          <a:p>
            <a:pPr lvl="1"/>
            <a:r>
              <a:rPr lang="en-US" dirty="0" smtClean="0"/>
              <a:t>Historical Passages- Primary sources that provide firsthand testimony or direct evidence concerning a topic under investigation.</a:t>
            </a:r>
          </a:p>
          <a:p>
            <a:pPr lvl="1"/>
            <a:r>
              <a:rPr lang="en-US" dirty="0" smtClean="0"/>
              <a:t>Historical Narratives- Research based stories or accounts that describe or interpret historical events.</a:t>
            </a:r>
            <a:endParaRPr lang="en-US" dirty="0"/>
          </a:p>
        </p:txBody>
      </p:sp>
    </p:spTree>
    <p:extLst>
      <p:ext uri="{BB962C8B-B14F-4D97-AF65-F5344CB8AC3E}">
        <p14:creationId xmlns:p14="http://schemas.microsoft.com/office/powerpoint/2010/main" val="260724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Comprehension</a:t>
            </a:r>
          </a:p>
        </p:txBody>
      </p:sp>
      <p:sp>
        <p:nvSpPr>
          <p:cNvPr id="4" name="Text Placeholder 3"/>
          <p:cNvSpPr>
            <a:spLocks noGrp="1"/>
          </p:cNvSpPr>
          <p:nvPr>
            <p:ph type="body" idx="1"/>
          </p:nvPr>
        </p:nvSpPr>
        <p:spPr/>
        <p:txBody>
          <a:bodyPr/>
          <a:lstStyle/>
          <a:p>
            <a:r>
              <a:rPr lang="en-US" dirty="0"/>
              <a:t>Historical </a:t>
            </a:r>
            <a:r>
              <a:rPr lang="en-US" dirty="0" smtClean="0"/>
              <a:t>Passages</a:t>
            </a:r>
            <a:endParaRPr lang="en-US" dirty="0"/>
          </a:p>
        </p:txBody>
      </p:sp>
      <p:sp>
        <p:nvSpPr>
          <p:cNvPr id="3" name="Content Placeholder 2"/>
          <p:cNvSpPr>
            <a:spLocks noGrp="1"/>
          </p:cNvSpPr>
          <p:nvPr>
            <p:ph sz="half" idx="2"/>
          </p:nvPr>
        </p:nvSpPr>
        <p:spPr/>
        <p:txBody>
          <a:bodyPr numCol="2">
            <a:noAutofit/>
          </a:bodyPr>
          <a:lstStyle/>
          <a:p>
            <a:r>
              <a:rPr lang="en-US" sz="1400" dirty="0" smtClean="0"/>
              <a:t>Read to reveal the humanity of the individuals and groups who lived in the past.</a:t>
            </a:r>
          </a:p>
          <a:p>
            <a:r>
              <a:rPr lang="en-US" sz="1400" dirty="0" smtClean="0"/>
              <a:t>Their:</a:t>
            </a:r>
          </a:p>
          <a:p>
            <a:pPr lvl="1"/>
            <a:r>
              <a:rPr lang="en-US" sz="1400" dirty="0" smtClean="0"/>
              <a:t>Motives</a:t>
            </a:r>
          </a:p>
          <a:p>
            <a:pPr lvl="1"/>
            <a:r>
              <a:rPr lang="en-US" sz="1400" dirty="0" smtClean="0"/>
              <a:t>Intentions</a:t>
            </a:r>
          </a:p>
          <a:p>
            <a:pPr lvl="1"/>
            <a:r>
              <a:rPr lang="en-US" sz="1400" dirty="0" smtClean="0"/>
              <a:t>Values</a:t>
            </a:r>
          </a:p>
          <a:p>
            <a:pPr lvl="1"/>
            <a:r>
              <a:rPr lang="en-US" sz="1400" dirty="0" smtClean="0"/>
              <a:t>Ideas</a:t>
            </a:r>
          </a:p>
          <a:p>
            <a:pPr lvl="1"/>
            <a:r>
              <a:rPr lang="en-US" sz="1400" dirty="0" smtClean="0"/>
              <a:t>Hopes</a:t>
            </a:r>
          </a:p>
          <a:p>
            <a:pPr lvl="1"/>
            <a:endParaRPr lang="en-US" sz="1400" dirty="0" smtClean="0"/>
          </a:p>
          <a:p>
            <a:pPr lvl="1"/>
            <a:endParaRPr lang="en-US" sz="1400" dirty="0"/>
          </a:p>
          <a:p>
            <a:pPr lvl="1"/>
            <a:endParaRPr lang="en-US" sz="1400" dirty="0" smtClean="0"/>
          </a:p>
          <a:p>
            <a:pPr lvl="1"/>
            <a:endParaRPr lang="en-US" sz="1400" dirty="0"/>
          </a:p>
          <a:p>
            <a:pPr lvl="1"/>
            <a:r>
              <a:rPr lang="en-US" sz="1400" dirty="0" smtClean="0"/>
              <a:t>Doubts</a:t>
            </a:r>
          </a:p>
          <a:p>
            <a:pPr lvl="1"/>
            <a:r>
              <a:rPr lang="en-US" sz="1400" dirty="0" smtClean="0"/>
              <a:t>Fears</a:t>
            </a:r>
          </a:p>
          <a:p>
            <a:pPr lvl="1"/>
            <a:r>
              <a:rPr lang="en-US" sz="1400" dirty="0" smtClean="0"/>
              <a:t>Strengths</a:t>
            </a:r>
          </a:p>
          <a:p>
            <a:pPr lvl="1"/>
            <a:r>
              <a:rPr lang="en-US" sz="1400" dirty="0" smtClean="0"/>
              <a:t>Weaknesses</a:t>
            </a:r>
            <a:endParaRPr lang="en-US" sz="1400" dirty="0"/>
          </a:p>
        </p:txBody>
      </p:sp>
      <p:sp>
        <p:nvSpPr>
          <p:cNvPr id="5" name="Text Placeholder 4"/>
          <p:cNvSpPr>
            <a:spLocks noGrp="1"/>
          </p:cNvSpPr>
          <p:nvPr>
            <p:ph type="body" sz="quarter" idx="3"/>
          </p:nvPr>
        </p:nvSpPr>
        <p:spPr/>
        <p:txBody>
          <a:bodyPr/>
          <a:lstStyle/>
          <a:p>
            <a:r>
              <a:rPr lang="en-US" dirty="0" smtClean="0"/>
              <a:t>Historical Narratives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Requires the appreciation for historical perspective</a:t>
            </a:r>
          </a:p>
          <a:p>
            <a:r>
              <a:rPr lang="en-US" dirty="0" smtClean="0"/>
              <a:t>Judge the past by considering the context in which the events unfolded without your own personal norms or values</a:t>
            </a:r>
          </a:p>
          <a:p>
            <a:r>
              <a:rPr lang="en-US" dirty="0" smtClean="0"/>
              <a:t>Think about history from a different perspective.</a:t>
            </a:r>
            <a:endParaRPr lang="en-US" dirty="0"/>
          </a:p>
        </p:txBody>
      </p:sp>
    </p:spTree>
    <p:extLst>
      <p:ext uri="{BB962C8B-B14F-4D97-AF65-F5344CB8AC3E}">
        <p14:creationId xmlns:p14="http://schemas.microsoft.com/office/powerpoint/2010/main" val="2888748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18904</TotalTime>
  <Words>777</Words>
  <Application>Microsoft Office PowerPoint</Application>
  <PresentationFormat>Widescreen</PresentationFormat>
  <Paragraphs>69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Unit 1: Historical Understanding</vt:lpstr>
      <vt:lpstr>Why must we learn history?</vt:lpstr>
      <vt:lpstr>Why must we learn history?</vt:lpstr>
      <vt:lpstr>Why must we learn history?</vt:lpstr>
      <vt:lpstr>Chronological Thinking</vt:lpstr>
      <vt:lpstr>Chronological Thinking</vt:lpstr>
      <vt:lpstr>Chronological Thinking</vt:lpstr>
      <vt:lpstr>Historical Comprehension</vt:lpstr>
      <vt:lpstr>Historical Comprehension</vt:lpstr>
      <vt:lpstr>Historical Analysis</vt:lpstr>
      <vt:lpstr>Historical Interpretation</vt:lpstr>
      <vt:lpstr>Historical Interpretation</vt:lpstr>
      <vt:lpstr>Historical Research</vt:lpstr>
      <vt:lpstr>Historical Research</vt:lpstr>
    </vt:vector>
  </TitlesOfParts>
  <Company>Wilkes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Historical Understanding</dc:title>
  <dc:creator>Cormack Matthews</dc:creator>
  <cp:lastModifiedBy>Cormack Matthews</cp:lastModifiedBy>
  <cp:revision>19</cp:revision>
  <dcterms:created xsi:type="dcterms:W3CDTF">2016-07-13T16:35:43Z</dcterms:created>
  <dcterms:modified xsi:type="dcterms:W3CDTF">2016-07-26T19:52:54Z</dcterms:modified>
</cp:coreProperties>
</file>